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8" r:id="rId6"/>
    <p:sldId id="262" r:id="rId7"/>
    <p:sldId id="276" r:id="rId8"/>
    <p:sldId id="263" r:id="rId9"/>
    <p:sldId id="264" r:id="rId10"/>
    <p:sldId id="266" r:id="rId11"/>
    <p:sldId id="265" r:id="rId12"/>
    <p:sldId id="268" r:id="rId13"/>
    <p:sldId id="269" r:id="rId14"/>
    <p:sldId id="277" r:id="rId15"/>
    <p:sldId id="271" r:id="rId16"/>
    <p:sldId id="278" r:id="rId17"/>
    <p:sldId id="279" r:id="rId18"/>
    <p:sldId id="270" r:id="rId19"/>
    <p:sldId id="281" r:id="rId20"/>
    <p:sldId id="27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1172B1-A861-4518-8A7A-2503A120121E}">
          <p14:sldIdLst>
            <p14:sldId id="256"/>
            <p14:sldId id="258"/>
            <p14:sldId id="262"/>
            <p14:sldId id="276"/>
            <p14:sldId id="263"/>
            <p14:sldId id="264"/>
            <p14:sldId id="266"/>
            <p14:sldId id="265"/>
            <p14:sldId id="268"/>
          </p14:sldIdLst>
        </p14:section>
        <p14:section name="Untitled Section" id="{54C987CD-9E3F-4AB7-AB64-F0B323B9C5EB}">
          <p14:sldIdLst>
            <p14:sldId id="269"/>
            <p14:sldId id="277"/>
            <p14:sldId id="271"/>
            <p14:sldId id="278"/>
            <p14:sldId id="279"/>
            <p14:sldId id="270"/>
            <p14:sldId id="28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48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3/25/2025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2.jpe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3/25/2025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13A54-255F-B397-2CC4-15EADA8A4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206406-79B3-CF8F-6441-5B2FC20DC9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BDDC2D-D6C1-15C7-3A7E-827B933A95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175A90-E2EE-C2A7-160D-87BAF3FA97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98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20692C-3885-D34B-9CD7-A6415961A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5E12CB-6E93-2355-4ABB-203E46D5E0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E7665C-F189-D403-C6EC-EA548DE5D4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164B70-BEF5-9402-7811-9C8C5E1928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045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2DB0C-D30C-047B-6C61-C86F5FB5F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6712D7-1531-6BE1-C634-F6EFA70AF8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AC42DE-E0C7-CC1E-B305-7E4C21AB31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9440B8-95CC-C394-2D16-CE0EE85855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851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83A92E-AC3A-9B61-3F35-1D3BDF120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BCE7F1-1538-31A8-D95C-A141365F6F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2345DB-1D92-AA6D-234F-9E9FF7AE2E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87C9B1-AAD5-1868-F916-E1FDCC5FA0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892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2E1E3B-43A0-CE87-3935-0AB28190D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C4E963-F01A-D68E-A8A8-54DD829B8E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D42743-C5EF-2687-61F3-9761207917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6D4615-9845-13C4-62D8-548171D353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8504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5396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BBAD7F-EAD0-E50E-EF42-D0768027E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3BF041-BDEB-26D5-2326-51BD34C3F9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BFC070-DE35-A99D-6F2B-79C61C3482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E91E47-65F4-64E9-05A9-A808B2D2CA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626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sign-reuse.com/articles/42548/embedded-software-verification-validation-in-model-based-development.html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hyperlink" Target="https://webinars.sw.siemens.com/pt-BR/model-based-design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utamotor.com/los-conductores-siguen-prefiriendo-la-tecnologia-practica-en-vehiculos-nuevos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ckleys.com/diagnostics/texa_adas.php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matter.world/en/are-ecology-and-technology-compatible-or-will-the-future-be-low-tech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2.mathworks.cn/discovery/modeling-and-simulation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Model-BASED Design (MBD)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6717" y="5611177"/>
            <a:ext cx="10993546" cy="353451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sz="2400" dirty="0"/>
              <a:t>Advanced Driver Assistance System (ADAS) – Part i: Vehicle Direction Detection</a:t>
            </a:r>
          </a:p>
          <a:p>
            <a:pPr algn="ctr"/>
            <a:endParaRPr lang="en-US" sz="2400" dirty="0"/>
          </a:p>
          <a:p>
            <a:pPr algn="ctr"/>
            <a:endParaRPr lang="en-US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ADD78B9-7431-6FF5-6133-6D728D8DAF30}"/>
              </a:ext>
            </a:extLst>
          </p:cNvPr>
          <p:cNvSpPr txBox="1">
            <a:spLocks/>
          </p:cNvSpPr>
          <p:nvPr/>
        </p:nvSpPr>
        <p:spPr>
          <a:xfrm>
            <a:off x="596717" y="5901378"/>
            <a:ext cx="10993546" cy="6857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CCCC00"/>
                </a:solidFill>
              </a:rPr>
              <a:t>By: Ahmed Mohsen Abouelyazed</a:t>
            </a:r>
          </a:p>
          <a:p>
            <a:pPr algn="ctr"/>
            <a:endParaRPr lang="en-US" sz="2400" dirty="0">
              <a:solidFill>
                <a:srgbClr val="CCCC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46292-AD0F-74F8-4756-287EBDAEC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5DC42-B331-6BB2-AA8C-A442C8559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US"/>
              <a:t>System Modeling with MATLAB Simulink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CA9C558-0009-BCE0-805D-F07203DB61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✅ </a:t>
            </a:r>
            <a:r>
              <a:rPr lang="en-US" b="1" dirty="0"/>
              <a:t>Why Use Simulink for ADAS?</a:t>
            </a:r>
            <a:endParaRPr lang="en-US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Graphical environment for </a:t>
            </a:r>
            <a:r>
              <a:rPr lang="en-US" b="1" dirty="0"/>
              <a:t>real-time simulation</a:t>
            </a:r>
            <a:endParaRPr lang="en-US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Enables </a:t>
            </a:r>
            <a:r>
              <a:rPr lang="en-US" b="1" dirty="0"/>
              <a:t>system-level testing before hardware implementation</a:t>
            </a:r>
            <a:endParaRPr lang="en-US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Supports </a:t>
            </a:r>
            <a:r>
              <a:rPr lang="en-US" b="1" dirty="0"/>
              <a:t>Model-Based Design (MBD)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✅ </a:t>
            </a:r>
            <a:r>
              <a:rPr lang="en-US" b="1" dirty="0"/>
              <a:t>Simulink Model Components</a:t>
            </a:r>
            <a:endParaRPr lang="en-US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Steering Direction Detection Subsystem </a:t>
            </a:r>
            <a:r>
              <a:rPr lang="en-US" b="1" dirty="0">
                <a:highlight>
                  <a:srgbClr val="FFFF00"/>
                </a:highlight>
              </a:rPr>
              <a:t>(Shown here)</a:t>
            </a:r>
            <a:endParaRPr lang="en-US" dirty="0">
              <a:highlight>
                <a:srgbClr val="FFFF00"/>
              </a:highlight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Turn Confirmation Subsystem</a:t>
            </a:r>
            <a:endParaRPr lang="en-US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Inputs/Outputs:</a:t>
            </a:r>
            <a:r>
              <a:rPr lang="en-US" dirty="0"/>
              <a:t> Yaw Rate, Road Sign, Direction Indicator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228359E-D355-0CC9-DD47-D4536202776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/>
          <a:srcRect/>
          <a:stretch/>
        </p:blipFill>
        <p:spPr bwMode="auto">
          <a:xfrm>
            <a:off x="6188417" y="2228003"/>
            <a:ext cx="5422392" cy="3633047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317478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FD2CC-59E1-D74C-9793-53B7901EE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5591E-E7D2-3964-0027-340F3C844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US"/>
              <a:t>System Modeling with MATLAB Simulink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CFBF5A6-72BF-2405-2BD3-127DDBEE19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✅ </a:t>
            </a:r>
            <a:r>
              <a:rPr lang="en-US" b="1" dirty="0"/>
              <a:t>Why Use Simulink for ADAS?</a:t>
            </a:r>
            <a:endParaRPr lang="en-US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Graphical environment for </a:t>
            </a:r>
            <a:r>
              <a:rPr lang="en-US" b="1" dirty="0"/>
              <a:t>real-time simulation</a:t>
            </a:r>
            <a:endParaRPr lang="en-US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Enables </a:t>
            </a:r>
            <a:r>
              <a:rPr lang="en-US" b="1" dirty="0"/>
              <a:t>system-level testing before hardware implementation</a:t>
            </a:r>
            <a:endParaRPr lang="en-US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Supports </a:t>
            </a:r>
            <a:r>
              <a:rPr lang="en-US" b="1" dirty="0"/>
              <a:t>Model-Based Design (MBD)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✅ </a:t>
            </a:r>
            <a:r>
              <a:rPr lang="en-US" b="1" dirty="0"/>
              <a:t>Simulink Model Components</a:t>
            </a:r>
            <a:endParaRPr lang="en-US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Steering Direction Detection Subsystem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Turn Confirmation Subsystem</a:t>
            </a:r>
            <a:r>
              <a:rPr lang="en-US" b="1" dirty="0">
                <a:highlight>
                  <a:srgbClr val="FFFF00"/>
                </a:highlight>
              </a:rPr>
              <a:t>(Shown here)</a:t>
            </a:r>
            <a:endParaRPr lang="en-US" dirty="0">
              <a:highlight>
                <a:srgbClr val="FFFF00"/>
              </a:highlight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Inputs/Outputs:</a:t>
            </a:r>
            <a:r>
              <a:rPr lang="en-US" dirty="0"/>
              <a:t> Yaw Rate, Road Sign, Direction Indicator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1C2953-0BF6-C002-D3BE-77FAAF0E219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/>
          <a:srcRect/>
          <a:stretch/>
        </p:blipFill>
        <p:spPr bwMode="auto">
          <a:xfrm>
            <a:off x="6188417" y="2228003"/>
            <a:ext cx="5422392" cy="3633047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282247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0320D-DB68-07CE-28C7-383C30422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A1D5E-1AD1-3AF8-7547-B99A178C5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🧪 Model-in-the-Loop (MIL) Testing: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718E45-C075-4B5C-C495-06073FF287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2709757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Model-based testing is crucial for verifying the accuracy and robustness of the control logic.</a:t>
            </a:r>
          </a:p>
          <a:p>
            <a:r>
              <a:rPr lang="en-US" sz="2400" dirty="0"/>
              <a:t>✅ </a:t>
            </a:r>
            <a:r>
              <a:rPr lang="en-US" sz="2400" b="1" dirty="0"/>
              <a:t>What is MIL?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Model-in-the-Loop (MIL)</a:t>
            </a:r>
            <a:r>
              <a:rPr lang="en-US" sz="2400" dirty="0"/>
              <a:t> ensures that the </a:t>
            </a:r>
            <a:r>
              <a:rPr lang="en-US" sz="2400" b="1" dirty="0"/>
              <a:t>Simulink model logic</a:t>
            </a:r>
            <a:r>
              <a:rPr lang="en-US" sz="2400" dirty="0"/>
              <a:t> is correct before code generation.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Uses </a:t>
            </a:r>
            <a:r>
              <a:rPr lang="en-US" sz="2400" b="1" dirty="0"/>
              <a:t>test cases</a:t>
            </a:r>
            <a:r>
              <a:rPr lang="en-US" sz="2400" dirty="0"/>
              <a:t> to verify system behavior.</a:t>
            </a:r>
          </a:p>
          <a:p>
            <a:r>
              <a:rPr lang="en-US" sz="2400" dirty="0"/>
              <a:t>✅ </a:t>
            </a:r>
            <a:r>
              <a:rPr lang="en-US" sz="2400" b="1" dirty="0"/>
              <a:t>MIL Test Cases for ADAS:</a:t>
            </a:r>
            <a:endParaRPr lang="en-US" sz="24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90A4A0A-8D6F-DEDD-5480-9A7B047B6A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793646"/>
              </p:ext>
            </p:extLst>
          </p:nvPr>
        </p:nvGraphicFramePr>
        <p:xfrm>
          <a:off x="6095996" y="5042543"/>
          <a:ext cx="6096005" cy="365760"/>
        </p:xfrm>
        <a:graphic>
          <a:graphicData uri="http://schemas.openxmlformats.org/drawingml/2006/table">
            <a:tbl>
              <a:tblPr/>
              <a:tblGrid>
                <a:gridCol w="1156682">
                  <a:extLst>
                    <a:ext uri="{9D8B030D-6E8A-4147-A177-3AD203B41FA5}">
                      <a16:colId xmlns:a16="http://schemas.microsoft.com/office/drawing/2014/main" val="1416745817"/>
                    </a:ext>
                  </a:extLst>
                </a:gridCol>
                <a:gridCol w="1538069">
                  <a:extLst>
                    <a:ext uri="{9D8B030D-6E8A-4147-A177-3AD203B41FA5}">
                      <a16:colId xmlns:a16="http://schemas.microsoft.com/office/drawing/2014/main" val="2000436998"/>
                    </a:ext>
                  </a:extLst>
                </a:gridCol>
                <a:gridCol w="1538069">
                  <a:extLst>
                    <a:ext uri="{9D8B030D-6E8A-4147-A177-3AD203B41FA5}">
                      <a16:colId xmlns:a16="http://schemas.microsoft.com/office/drawing/2014/main" val="2214179296"/>
                    </a:ext>
                  </a:extLst>
                </a:gridCol>
                <a:gridCol w="1863185">
                  <a:extLst>
                    <a:ext uri="{9D8B030D-6E8A-4147-A177-3AD203B41FA5}">
                      <a16:colId xmlns:a16="http://schemas.microsoft.com/office/drawing/2014/main" val="269039905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600"/>
                        <a:t>Test Case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Steering Input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Road Sign Input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Expected Output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052882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DF1EB745-2C09-B488-305B-57B29111D7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950385"/>
              </p:ext>
            </p:extLst>
          </p:nvPr>
        </p:nvGraphicFramePr>
        <p:xfrm>
          <a:off x="6095998" y="5362416"/>
          <a:ext cx="5943600" cy="365760"/>
        </p:xfrm>
        <a:graphic>
          <a:graphicData uri="http://schemas.openxmlformats.org/drawingml/2006/table">
            <a:tbl>
              <a:tblPr/>
              <a:tblGrid>
                <a:gridCol w="1389890">
                  <a:extLst>
                    <a:ext uri="{9D8B030D-6E8A-4147-A177-3AD203B41FA5}">
                      <a16:colId xmlns:a16="http://schemas.microsoft.com/office/drawing/2014/main" val="1371790758"/>
                    </a:ext>
                  </a:extLst>
                </a:gridCol>
                <a:gridCol w="1581910">
                  <a:extLst>
                    <a:ext uri="{9D8B030D-6E8A-4147-A177-3AD203B41FA5}">
                      <a16:colId xmlns:a16="http://schemas.microsoft.com/office/drawing/2014/main" val="3374132293"/>
                    </a:ext>
                  </a:extLst>
                </a:gridCol>
                <a:gridCol w="1178562">
                  <a:extLst>
                    <a:ext uri="{9D8B030D-6E8A-4147-A177-3AD203B41FA5}">
                      <a16:colId xmlns:a16="http://schemas.microsoft.com/office/drawing/2014/main" val="2291081938"/>
                    </a:ext>
                  </a:extLst>
                </a:gridCol>
                <a:gridCol w="1793238">
                  <a:extLst>
                    <a:ext uri="{9D8B030D-6E8A-4147-A177-3AD203B41FA5}">
                      <a16:colId xmlns:a16="http://schemas.microsoft.com/office/drawing/2014/main" val="268502911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>
                          <a:highlight>
                            <a:srgbClr val="FFFF00"/>
                          </a:highlight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highlight>
                            <a:srgbClr val="FFFF00"/>
                          </a:highlight>
                        </a:rPr>
                        <a:t>  40 (Right)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highlight>
                            <a:srgbClr val="FFFF00"/>
                          </a:highlight>
                        </a:rPr>
                        <a:t>30 (Right)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highlight>
                            <a:srgbClr val="FFFF00"/>
                          </a:highlight>
                        </a:rPr>
                        <a:t>✅ 1 (Correct)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9420757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72E0C652-C3F3-8549-B37C-27E0B4C619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768757"/>
              </p:ext>
            </p:extLst>
          </p:nvPr>
        </p:nvGraphicFramePr>
        <p:xfrm>
          <a:off x="6096000" y="5725294"/>
          <a:ext cx="5943600" cy="365760"/>
        </p:xfrm>
        <a:graphic>
          <a:graphicData uri="http://schemas.openxmlformats.org/drawingml/2006/table">
            <a:tbl>
              <a:tblPr/>
              <a:tblGrid>
                <a:gridCol w="1485900">
                  <a:extLst>
                    <a:ext uri="{9D8B030D-6E8A-4147-A177-3AD203B41FA5}">
                      <a16:colId xmlns:a16="http://schemas.microsoft.com/office/drawing/2014/main" val="766702716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241062468"/>
                    </a:ext>
                  </a:extLst>
                </a:gridCol>
                <a:gridCol w="1173480">
                  <a:extLst>
                    <a:ext uri="{9D8B030D-6E8A-4147-A177-3AD203B41FA5}">
                      <a16:colId xmlns:a16="http://schemas.microsoft.com/office/drawing/2014/main" val="87210422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111327588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/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-130 (Left)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-120 (Left)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✅ 1 (Correct)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0929339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3CCDDF1-990B-3E64-F7FF-4D3FCAA990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829645"/>
              </p:ext>
            </p:extLst>
          </p:nvPr>
        </p:nvGraphicFramePr>
        <p:xfrm>
          <a:off x="6096000" y="6091054"/>
          <a:ext cx="5943600" cy="365760"/>
        </p:xfrm>
        <a:graphic>
          <a:graphicData uri="http://schemas.openxmlformats.org/drawingml/2006/table">
            <a:tbl>
              <a:tblPr/>
              <a:tblGrid>
                <a:gridCol w="1485900">
                  <a:extLst>
                    <a:ext uri="{9D8B030D-6E8A-4147-A177-3AD203B41FA5}">
                      <a16:colId xmlns:a16="http://schemas.microsoft.com/office/drawing/2014/main" val="1236239012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332394433"/>
                    </a:ext>
                  </a:extLst>
                </a:gridCol>
                <a:gridCol w="1158240">
                  <a:extLst>
                    <a:ext uri="{9D8B030D-6E8A-4147-A177-3AD203B41FA5}">
                      <a16:colId xmlns:a16="http://schemas.microsoft.com/office/drawing/2014/main" val="3926565865"/>
                    </a:ext>
                  </a:extLst>
                </a:gridCol>
                <a:gridCol w="1813560">
                  <a:extLst>
                    <a:ext uri="{9D8B030D-6E8A-4147-A177-3AD203B41FA5}">
                      <a16:colId xmlns:a16="http://schemas.microsoft.com/office/drawing/2014/main" val="253263995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/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10 (Straight)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30 (Right)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❌ 0 (Mismatch)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9396800"/>
                  </a:ext>
                </a:extLst>
              </a:tr>
            </a:tbl>
          </a:graphicData>
        </a:graphic>
      </p:graphicFrame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95D9A5E-2926-8D4A-943F-9711603C96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81025" y="2228003"/>
            <a:ext cx="5422900" cy="3863051"/>
          </a:xfrm>
        </p:spPr>
      </p:pic>
    </p:spTree>
    <p:extLst>
      <p:ext uri="{BB962C8B-B14F-4D97-AF65-F5344CB8AC3E}">
        <p14:creationId xmlns:p14="http://schemas.microsoft.com/office/powerpoint/2010/main" val="3887569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62C15E-E3F2-84A8-45F0-6F71482C6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F2920-EE2A-BA16-C1AA-8B3B1A38A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🧪 Model-in-the-Loop (MIL) Testing: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D46163-6B6A-DE5D-FF6D-64A1D23602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2709757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Model-based testing is crucial for verifying the accuracy and robustness of the control logic.</a:t>
            </a:r>
          </a:p>
          <a:p>
            <a:r>
              <a:rPr lang="en-US" sz="2400" dirty="0"/>
              <a:t>✅ </a:t>
            </a:r>
            <a:r>
              <a:rPr lang="en-US" sz="2400" b="1" dirty="0"/>
              <a:t>What is MIL?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Model-in-the-Loop (MIL)</a:t>
            </a:r>
            <a:r>
              <a:rPr lang="en-US" sz="2400" dirty="0"/>
              <a:t> ensures that the </a:t>
            </a:r>
            <a:r>
              <a:rPr lang="en-US" sz="2400" b="1" dirty="0"/>
              <a:t>Simulink model logic</a:t>
            </a:r>
            <a:r>
              <a:rPr lang="en-US" sz="2400" dirty="0"/>
              <a:t> is correct before code generation.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Uses </a:t>
            </a:r>
            <a:r>
              <a:rPr lang="en-US" sz="2400" b="1" dirty="0"/>
              <a:t>test cases</a:t>
            </a:r>
            <a:r>
              <a:rPr lang="en-US" sz="2400" dirty="0"/>
              <a:t> to verify system behavior.</a:t>
            </a:r>
          </a:p>
          <a:p>
            <a:r>
              <a:rPr lang="en-US" sz="2400" dirty="0"/>
              <a:t>✅ </a:t>
            </a:r>
            <a:r>
              <a:rPr lang="en-US" sz="2400" b="1" dirty="0"/>
              <a:t>MIL Test Cases for ADAS:</a:t>
            </a:r>
            <a:endParaRPr lang="en-US" sz="24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4342ED30-CB2A-16D0-EFC8-17EA19088FBD}"/>
              </a:ext>
            </a:extLst>
          </p:cNvPr>
          <p:cNvGraphicFramePr>
            <a:graphicFrameLocks noGrp="1"/>
          </p:cNvGraphicFramePr>
          <p:nvPr/>
        </p:nvGraphicFramePr>
        <p:xfrm>
          <a:off x="6095996" y="5042543"/>
          <a:ext cx="6096005" cy="365760"/>
        </p:xfrm>
        <a:graphic>
          <a:graphicData uri="http://schemas.openxmlformats.org/drawingml/2006/table">
            <a:tbl>
              <a:tblPr/>
              <a:tblGrid>
                <a:gridCol w="1156682">
                  <a:extLst>
                    <a:ext uri="{9D8B030D-6E8A-4147-A177-3AD203B41FA5}">
                      <a16:colId xmlns:a16="http://schemas.microsoft.com/office/drawing/2014/main" val="1416745817"/>
                    </a:ext>
                  </a:extLst>
                </a:gridCol>
                <a:gridCol w="1538069">
                  <a:extLst>
                    <a:ext uri="{9D8B030D-6E8A-4147-A177-3AD203B41FA5}">
                      <a16:colId xmlns:a16="http://schemas.microsoft.com/office/drawing/2014/main" val="2000436998"/>
                    </a:ext>
                  </a:extLst>
                </a:gridCol>
                <a:gridCol w="1538069">
                  <a:extLst>
                    <a:ext uri="{9D8B030D-6E8A-4147-A177-3AD203B41FA5}">
                      <a16:colId xmlns:a16="http://schemas.microsoft.com/office/drawing/2014/main" val="2214179296"/>
                    </a:ext>
                  </a:extLst>
                </a:gridCol>
                <a:gridCol w="1863185">
                  <a:extLst>
                    <a:ext uri="{9D8B030D-6E8A-4147-A177-3AD203B41FA5}">
                      <a16:colId xmlns:a16="http://schemas.microsoft.com/office/drawing/2014/main" val="269039905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600"/>
                        <a:t>Test Case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Steering Input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Road Sign Input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Expected Output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052882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D8B8B9F3-F549-D668-6CEA-F79A46212C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8816936"/>
              </p:ext>
            </p:extLst>
          </p:nvPr>
        </p:nvGraphicFramePr>
        <p:xfrm>
          <a:off x="6095998" y="5362416"/>
          <a:ext cx="5943600" cy="365760"/>
        </p:xfrm>
        <a:graphic>
          <a:graphicData uri="http://schemas.openxmlformats.org/drawingml/2006/table">
            <a:tbl>
              <a:tblPr/>
              <a:tblGrid>
                <a:gridCol w="1389890">
                  <a:extLst>
                    <a:ext uri="{9D8B030D-6E8A-4147-A177-3AD203B41FA5}">
                      <a16:colId xmlns:a16="http://schemas.microsoft.com/office/drawing/2014/main" val="1371790758"/>
                    </a:ext>
                  </a:extLst>
                </a:gridCol>
                <a:gridCol w="1581910">
                  <a:extLst>
                    <a:ext uri="{9D8B030D-6E8A-4147-A177-3AD203B41FA5}">
                      <a16:colId xmlns:a16="http://schemas.microsoft.com/office/drawing/2014/main" val="3374132293"/>
                    </a:ext>
                  </a:extLst>
                </a:gridCol>
                <a:gridCol w="1178562">
                  <a:extLst>
                    <a:ext uri="{9D8B030D-6E8A-4147-A177-3AD203B41FA5}">
                      <a16:colId xmlns:a16="http://schemas.microsoft.com/office/drawing/2014/main" val="2291081938"/>
                    </a:ext>
                  </a:extLst>
                </a:gridCol>
                <a:gridCol w="1793238">
                  <a:extLst>
                    <a:ext uri="{9D8B030D-6E8A-4147-A177-3AD203B41FA5}">
                      <a16:colId xmlns:a16="http://schemas.microsoft.com/office/drawing/2014/main" val="268502911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/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  40 (Right)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30 (Right)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✅ 1 (Correct)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9420757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6EEF9671-F5B4-B7E4-E3C5-80A717FE4B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37774"/>
              </p:ext>
            </p:extLst>
          </p:nvPr>
        </p:nvGraphicFramePr>
        <p:xfrm>
          <a:off x="6096000" y="5725294"/>
          <a:ext cx="5943600" cy="365760"/>
        </p:xfrm>
        <a:graphic>
          <a:graphicData uri="http://schemas.openxmlformats.org/drawingml/2006/table">
            <a:tbl>
              <a:tblPr/>
              <a:tblGrid>
                <a:gridCol w="1485900">
                  <a:extLst>
                    <a:ext uri="{9D8B030D-6E8A-4147-A177-3AD203B41FA5}">
                      <a16:colId xmlns:a16="http://schemas.microsoft.com/office/drawing/2014/main" val="766702716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241062468"/>
                    </a:ext>
                  </a:extLst>
                </a:gridCol>
                <a:gridCol w="1173480">
                  <a:extLst>
                    <a:ext uri="{9D8B030D-6E8A-4147-A177-3AD203B41FA5}">
                      <a16:colId xmlns:a16="http://schemas.microsoft.com/office/drawing/2014/main" val="87210422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111327588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>
                          <a:highlight>
                            <a:srgbClr val="FFFF00"/>
                          </a:highlight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highlight>
                            <a:srgbClr val="FFFF00"/>
                          </a:highlight>
                        </a:rPr>
                        <a:t>-130 (Left)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highlight>
                            <a:srgbClr val="FFFF00"/>
                          </a:highlight>
                        </a:rPr>
                        <a:t>-120 (Left)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highlight>
                            <a:srgbClr val="FFFF00"/>
                          </a:highlight>
                        </a:rPr>
                        <a:t>✅ 1 (Correct)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0929339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6077D1F-3D91-1305-98B7-8C83BD19ADA5}"/>
              </a:ext>
            </a:extLst>
          </p:cNvPr>
          <p:cNvGraphicFramePr>
            <a:graphicFrameLocks noGrp="1"/>
          </p:cNvGraphicFramePr>
          <p:nvPr/>
        </p:nvGraphicFramePr>
        <p:xfrm>
          <a:off x="6096000" y="6091054"/>
          <a:ext cx="5943600" cy="365760"/>
        </p:xfrm>
        <a:graphic>
          <a:graphicData uri="http://schemas.openxmlformats.org/drawingml/2006/table">
            <a:tbl>
              <a:tblPr/>
              <a:tblGrid>
                <a:gridCol w="1485900">
                  <a:extLst>
                    <a:ext uri="{9D8B030D-6E8A-4147-A177-3AD203B41FA5}">
                      <a16:colId xmlns:a16="http://schemas.microsoft.com/office/drawing/2014/main" val="1236239012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332394433"/>
                    </a:ext>
                  </a:extLst>
                </a:gridCol>
                <a:gridCol w="1158240">
                  <a:extLst>
                    <a:ext uri="{9D8B030D-6E8A-4147-A177-3AD203B41FA5}">
                      <a16:colId xmlns:a16="http://schemas.microsoft.com/office/drawing/2014/main" val="3926565865"/>
                    </a:ext>
                  </a:extLst>
                </a:gridCol>
                <a:gridCol w="1813560">
                  <a:extLst>
                    <a:ext uri="{9D8B030D-6E8A-4147-A177-3AD203B41FA5}">
                      <a16:colId xmlns:a16="http://schemas.microsoft.com/office/drawing/2014/main" val="253263995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/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10 (Straight)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30 (Right)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❌ 0 (Mismatch)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9396800"/>
                  </a:ext>
                </a:extLst>
              </a:tr>
            </a:tbl>
          </a:graphicData>
        </a:graphic>
      </p:graphicFrame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49CCD2D-4F63-B19E-B2F9-6AFAB364E77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/>
          <a:stretch/>
        </p:blipFill>
        <p:spPr>
          <a:xfrm>
            <a:off x="581025" y="2228003"/>
            <a:ext cx="5422900" cy="3863051"/>
          </a:xfrm>
        </p:spPr>
      </p:pic>
    </p:spTree>
    <p:extLst>
      <p:ext uri="{BB962C8B-B14F-4D97-AF65-F5344CB8AC3E}">
        <p14:creationId xmlns:p14="http://schemas.microsoft.com/office/powerpoint/2010/main" val="1514763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5B58B-918F-6A8D-2957-6BAEAE19F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36EF2-9038-41BD-960C-688ED51F0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🧪 Model-in-the-Loop (MIL) Testing: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201B8C-71C1-F717-293A-28951D26F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2709757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Model-based testing is crucial for verifying the accuracy and robustness of the control logic.</a:t>
            </a:r>
          </a:p>
          <a:p>
            <a:r>
              <a:rPr lang="en-US" sz="2400" dirty="0"/>
              <a:t>✅ </a:t>
            </a:r>
            <a:r>
              <a:rPr lang="en-US" sz="2400" b="1" dirty="0"/>
              <a:t>What is MIL?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Model-in-the-Loop (MIL)</a:t>
            </a:r>
            <a:r>
              <a:rPr lang="en-US" sz="2400" dirty="0"/>
              <a:t> ensures that the </a:t>
            </a:r>
            <a:r>
              <a:rPr lang="en-US" sz="2400" b="1" dirty="0"/>
              <a:t>Simulink model logic</a:t>
            </a:r>
            <a:r>
              <a:rPr lang="en-US" sz="2400" dirty="0"/>
              <a:t> is correct before code generation.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Uses </a:t>
            </a:r>
            <a:r>
              <a:rPr lang="en-US" sz="2400" b="1" dirty="0"/>
              <a:t>test cases</a:t>
            </a:r>
            <a:r>
              <a:rPr lang="en-US" sz="2400" dirty="0"/>
              <a:t> to verify system behavior.</a:t>
            </a:r>
          </a:p>
          <a:p>
            <a:r>
              <a:rPr lang="en-US" sz="2400" dirty="0"/>
              <a:t>✅ </a:t>
            </a:r>
            <a:r>
              <a:rPr lang="en-US" sz="2400" b="1" dirty="0"/>
              <a:t>MIL Test Cases for ADAS:</a:t>
            </a:r>
            <a:endParaRPr lang="en-US" sz="24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CFB2530C-17C0-3F21-B4F8-39FFD9906285}"/>
              </a:ext>
            </a:extLst>
          </p:cNvPr>
          <p:cNvGraphicFramePr>
            <a:graphicFrameLocks noGrp="1"/>
          </p:cNvGraphicFramePr>
          <p:nvPr/>
        </p:nvGraphicFramePr>
        <p:xfrm>
          <a:off x="6095996" y="5042543"/>
          <a:ext cx="6096005" cy="365760"/>
        </p:xfrm>
        <a:graphic>
          <a:graphicData uri="http://schemas.openxmlformats.org/drawingml/2006/table">
            <a:tbl>
              <a:tblPr/>
              <a:tblGrid>
                <a:gridCol w="1156682">
                  <a:extLst>
                    <a:ext uri="{9D8B030D-6E8A-4147-A177-3AD203B41FA5}">
                      <a16:colId xmlns:a16="http://schemas.microsoft.com/office/drawing/2014/main" val="1416745817"/>
                    </a:ext>
                  </a:extLst>
                </a:gridCol>
                <a:gridCol w="1538069">
                  <a:extLst>
                    <a:ext uri="{9D8B030D-6E8A-4147-A177-3AD203B41FA5}">
                      <a16:colId xmlns:a16="http://schemas.microsoft.com/office/drawing/2014/main" val="2000436998"/>
                    </a:ext>
                  </a:extLst>
                </a:gridCol>
                <a:gridCol w="1538069">
                  <a:extLst>
                    <a:ext uri="{9D8B030D-6E8A-4147-A177-3AD203B41FA5}">
                      <a16:colId xmlns:a16="http://schemas.microsoft.com/office/drawing/2014/main" val="2214179296"/>
                    </a:ext>
                  </a:extLst>
                </a:gridCol>
                <a:gridCol w="1863185">
                  <a:extLst>
                    <a:ext uri="{9D8B030D-6E8A-4147-A177-3AD203B41FA5}">
                      <a16:colId xmlns:a16="http://schemas.microsoft.com/office/drawing/2014/main" val="269039905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600"/>
                        <a:t>Test Case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Steering Input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Road Sign Input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Expected Output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052882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5A5FBAF-F4D0-8564-5B76-C092A0E0E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6181095"/>
              </p:ext>
            </p:extLst>
          </p:nvPr>
        </p:nvGraphicFramePr>
        <p:xfrm>
          <a:off x="6095998" y="5362416"/>
          <a:ext cx="5943600" cy="365760"/>
        </p:xfrm>
        <a:graphic>
          <a:graphicData uri="http://schemas.openxmlformats.org/drawingml/2006/table">
            <a:tbl>
              <a:tblPr/>
              <a:tblGrid>
                <a:gridCol w="1389890">
                  <a:extLst>
                    <a:ext uri="{9D8B030D-6E8A-4147-A177-3AD203B41FA5}">
                      <a16:colId xmlns:a16="http://schemas.microsoft.com/office/drawing/2014/main" val="1371790758"/>
                    </a:ext>
                  </a:extLst>
                </a:gridCol>
                <a:gridCol w="1581910">
                  <a:extLst>
                    <a:ext uri="{9D8B030D-6E8A-4147-A177-3AD203B41FA5}">
                      <a16:colId xmlns:a16="http://schemas.microsoft.com/office/drawing/2014/main" val="3374132293"/>
                    </a:ext>
                  </a:extLst>
                </a:gridCol>
                <a:gridCol w="1178562">
                  <a:extLst>
                    <a:ext uri="{9D8B030D-6E8A-4147-A177-3AD203B41FA5}">
                      <a16:colId xmlns:a16="http://schemas.microsoft.com/office/drawing/2014/main" val="2291081938"/>
                    </a:ext>
                  </a:extLst>
                </a:gridCol>
                <a:gridCol w="1793238">
                  <a:extLst>
                    <a:ext uri="{9D8B030D-6E8A-4147-A177-3AD203B41FA5}">
                      <a16:colId xmlns:a16="http://schemas.microsoft.com/office/drawing/2014/main" val="268502911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  40 (Right)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30 (Right)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✅ 1 (Correct)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9420757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E19990BB-699C-0696-6577-E288C1DE3EDA}"/>
              </a:ext>
            </a:extLst>
          </p:cNvPr>
          <p:cNvGraphicFramePr>
            <a:graphicFrameLocks noGrp="1"/>
          </p:cNvGraphicFramePr>
          <p:nvPr/>
        </p:nvGraphicFramePr>
        <p:xfrm>
          <a:off x="6096000" y="5725294"/>
          <a:ext cx="5943600" cy="365760"/>
        </p:xfrm>
        <a:graphic>
          <a:graphicData uri="http://schemas.openxmlformats.org/drawingml/2006/table">
            <a:tbl>
              <a:tblPr/>
              <a:tblGrid>
                <a:gridCol w="1485900">
                  <a:extLst>
                    <a:ext uri="{9D8B030D-6E8A-4147-A177-3AD203B41FA5}">
                      <a16:colId xmlns:a16="http://schemas.microsoft.com/office/drawing/2014/main" val="766702716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241062468"/>
                    </a:ext>
                  </a:extLst>
                </a:gridCol>
                <a:gridCol w="1173480">
                  <a:extLst>
                    <a:ext uri="{9D8B030D-6E8A-4147-A177-3AD203B41FA5}">
                      <a16:colId xmlns:a16="http://schemas.microsoft.com/office/drawing/2014/main" val="87210422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111327588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/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-130 (Left)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-120 (Left)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✅ 1 (Correct)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0929339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E41C8B3-9965-357B-0884-2AE8A33E1F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5957192"/>
              </p:ext>
            </p:extLst>
          </p:nvPr>
        </p:nvGraphicFramePr>
        <p:xfrm>
          <a:off x="6096000" y="6091054"/>
          <a:ext cx="5943600" cy="365760"/>
        </p:xfrm>
        <a:graphic>
          <a:graphicData uri="http://schemas.openxmlformats.org/drawingml/2006/table">
            <a:tbl>
              <a:tblPr/>
              <a:tblGrid>
                <a:gridCol w="1485900">
                  <a:extLst>
                    <a:ext uri="{9D8B030D-6E8A-4147-A177-3AD203B41FA5}">
                      <a16:colId xmlns:a16="http://schemas.microsoft.com/office/drawing/2014/main" val="1236239012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332394433"/>
                    </a:ext>
                  </a:extLst>
                </a:gridCol>
                <a:gridCol w="1158240">
                  <a:extLst>
                    <a:ext uri="{9D8B030D-6E8A-4147-A177-3AD203B41FA5}">
                      <a16:colId xmlns:a16="http://schemas.microsoft.com/office/drawing/2014/main" val="3926565865"/>
                    </a:ext>
                  </a:extLst>
                </a:gridCol>
                <a:gridCol w="1813560">
                  <a:extLst>
                    <a:ext uri="{9D8B030D-6E8A-4147-A177-3AD203B41FA5}">
                      <a16:colId xmlns:a16="http://schemas.microsoft.com/office/drawing/2014/main" val="253263995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>
                          <a:highlight>
                            <a:srgbClr val="FFFF00"/>
                          </a:highlight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highlight>
                            <a:srgbClr val="FFFF00"/>
                          </a:highlight>
                        </a:rPr>
                        <a:t>10 (Straight)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highlight>
                            <a:srgbClr val="FFFF00"/>
                          </a:highlight>
                        </a:rPr>
                        <a:t>30 (Right)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highlight>
                            <a:srgbClr val="FFFF00"/>
                          </a:highlight>
                        </a:rPr>
                        <a:t>❌ 0 (Mismatch)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9396800"/>
                  </a:ext>
                </a:extLst>
              </a:tr>
            </a:tbl>
          </a:graphicData>
        </a:graphic>
      </p:graphicFrame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A949C76-D8AC-9F82-BBCB-FE700B41EFF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581025" y="2228003"/>
            <a:ext cx="5422900" cy="3863051"/>
          </a:xfrm>
        </p:spPr>
      </p:pic>
    </p:spTree>
    <p:extLst>
      <p:ext uri="{BB962C8B-B14F-4D97-AF65-F5344CB8AC3E}">
        <p14:creationId xmlns:p14="http://schemas.microsoft.com/office/powerpoint/2010/main" val="3097340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945616-82AA-E8B5-3E1F-69B936B29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06654-A154-7F8D-199B-E87903D45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💻 Software-in-the-Loop (SIL) Testing: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F88D9F08-F551-8761-3949-0EBC6D7223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6187909" y="2231480"/>
            <a:ext cx="5422900" cy="362535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C0691-5E5A-3C68-9044-1A01ED79A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025" y="2231480"/>
            <a:ext cx="5606884" cy="3633047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✅ </a:t>
            </a:r>
            <a:r>
              <a:rPr lang="en-US" sz="2000" b="1" dirty="0"/>
              <a:t>What is SIL?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Software-in-the-Loop (SIL)</a:t>
            </a:r>
            <a:r>
              <a:rPr lang="en-US" sz="2000" dirty="0"/>
              <a:t> runs the </a:t>
            </a:r>
            <a:r>
              <a:rPr lang="en-US" sz="2000" b="1" dirty="0"/>
              <a:t>generated C/C++ code</a:t>
            </a:r>
            <a:r>
              <a:rPr lang="en-US" sz="2000" dirty="0"/>
              <a:t> from Simulink in a simulated environment.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Ensures the </a:t>
            </a:r>
            <a:r>
              <a:rPr lang="en-US" sz="2000" b="1" dirty="0"/>
              <a:t>generated code functions correctly</a:t>
            </a:r>
            <a:r>
              <a:rPr lang="en-US" sz="2000" dirty="0"/>
              <a:t> and matches the model behavior.</a:t>
            </a:r>
          </a:p>
          <a:p>
            <a:r>
              <a:rPr lang="en-US" sz="2000" dirty="0"/>
              <a:t>✅ </a:t>
            </a:r>
            <a:r>
              <a:rPr lang="en-US" sz="2000" b="1" dirty="0"/>
              <a:t>SIL Validation Process:</a:t>
            </a:r>
            <a:endParaRPr lang="en-US" sz="2000" dirty="0"/>
          </a:p>
          <a:p>
            <a:pPr>
              <a:buFont typeface="+mj-lt"/>
              <a:buAutoNum type="arabicPeriod"/>
            </a:pPr>
            <a:r>
              <a:rPr lang="en-US" sz="2000" dirty="0"/>
              <a:t>Generate </a:t>
            </a:r>
            <a:r>
              <a:rPr lang="en-US" sz="2000" b="1" dirty="0"/>
              <a:t>C Code</a:t>
            </a:r>
            <a:r>
              <a:rPr lang="en-US" sz="2000" dirty="0"/>
              <a:t> from Simulink.</a:t>
            </a:r>
          </a:p>
          <a:p>
            <a:pPr>
              <a:buFont typeface="+mj-lt"/>
              <a:buAutoNum type="arabicPeriod"/>
            </a:pPr>
            <a:r>
              <a:rPr lang="en-US" sz="2000" dirty="0"/>
              <a:t>Run the compiled </a:t>
            </a:r>
            <a:r>
              <a:rPr lang="en-US" sz="2000" b="1" dirty="0"/>
              <a:t>SIL test cases</a:t>
            </a:r>
            <a:r>
              <a:rPr lang="en-US" sz="2000" dirty="0"/>
              <a:t> in MATLAB.</a:t>
            </a:r>
          </a:p>
          <a:p>
            <a:pPr>
              <a:buFont typeface="+mj-lt"/>
              <a:buAutoNum type="arabicPeriod"/>
            </a:pPr>
            <a:r>
              <a:rPr lang="en-US" sz="2000" dirty="0"/>
              <a:t>Compare </a:t>
            </a:r>
            <a:r>
              <a:rPr lang="en-US" sz="2000" b="1" dirty="0"/>
              <a:t>SIL output vs. MIL output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3471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93233-6BA4-0F6E-0908-B2D41BC49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94A60-5DCA-510A-C38C-316F1EBFE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💻 Software-in-the-Loop (SIL) Testing: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F6749E90-A78A-EB5B-B6AF-7753E5D167E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6187909" y="2231480"/>
            <a:ext cx="5422900" cy="362535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42EAA6-8658-207B-BE3C-96F057C29E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025" y="2231480"/>
            <a:ext cx="5606884" cy="3633047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After validating the model, it’s time to test the generated code.</a:t>
            </a:r>
          </a:p>
          <a:p>
            <a:r>
              <a:rPr lang="en-US" sz="2000" dirty="0"/>
              <a:t>✅ </a:t>
            </a:r>
            <a:r>
              <a:rPr lang="en-US" sz="2000" b="1" dirty="0"/>
              <a:t>SIL Test Steps:</a:t>
            </a:r>
            <a:endParaRPr lang="en-US" sz="2000" dirty="0"/>
          </a:p>
          <a:p>
            <a:pPr>
              <a:buFont typeface="+mj-lt"/>
              <a:buAutoNum type="arabicPeriod"/>
            </a:pPr>
            <a:r>
              <a:rPr lang="en-US" sz="2000" b="1" dirty="0"/>
              <a:t>Integrate the Auto-Generated Code</a:t>
            </a:r>
            <a:r>
              <a:rPr lang="en-US" sz="2000" dirty="0"/>
              <a:t> into a virtual ECU environment.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Re-run Test Cases</a:t>
            </a:r>
            <a:r>
              <a:rPr lang="en-US" sz="2000" dirty="0"/>
              <a:t> from MIL to ensure the behavior is consistent.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Monitor Real-Time Performance:</a:t>
            </a:r>
            <a:r>
              <a:rPr lang="en-US" sz="2000" dirty="0"/>
              <a:t> Check the system's ability to detect faults without compromising speed.</a:t>
            </a:r>
          </a:p>
        </p:txBody>
      </p:sp>
    </p:spTree>
    <p:extLst>
      <p:ext uri="{BB962C8B-B14F-4D97-AF65-F5344CB8AC3E}">
        <p14:creationId xmlns:p14="http://schemas.microsoft.com/office/powerpoint/2010/main" val="3153810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14F53C-72E9-5798-CFF4-27D280C44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274E1A8-3250-49D4-7AEA-58F1D1D7C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E9093C6C-269E-8D2C-0A4E-B77153B6A6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99CF6E8-C127-E2A6-919A-20C4A75E81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A1AA125-40B2-934B-7D01-370319A5CD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CA60161-93C2-8176-0737-1032FF1C94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C21857D-1011-96B4-474D-1D7A53B16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pic>
        <p:nvPicPr>
          <p:cNvPr id="10" name="Content Placeholder 9" descr="A qr code with a cat&#10;&#10;AI-generated content may be incorrect.">
            <a:extLst>
              <a:ext uri="{FF2B5EF4-FFF2-40B4-BE49-F238E27FC236}">
                <a16:creationId xmlns:a16="http://schemas.microsoft.com/office/drawing/2014/main" id="{8B995AB6-F238-A7C3-1823-9EED4AAC9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422525" y="2181225"/>
            <a:ext cx="3678238" cy="3678238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2E85955-B74C-5667-6942-B7A40E5B2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5"/>
            <a:ext cx="7360540" cy="131345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</a:t>
            </a: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Emoji" panose="020B0502040204020203" pitchFamily="34" charset="0"/>
                <a:ea typeface="Segoe UI Emoji" panose="020B0502040204020203" pitchFamily="34" charset="0"/>
              </a:rPr>
              <a:t>😇🤗🌹</a:t>
            </a:r>
            <a:br>
              <a:rPr lang="en-US" dirty="0">
                <a:latin typeface="Segoe UI Emoji" panose="020B0502040204020203" pitchFamily="34" charset="0"/>
                <a:ea typeface="Segoe UI Emoji" panose="020B0502040204020203" pitchFamily="34" charset="0"/>
              </a:rPr>
            </a:br>
            <a:br>
              <a:rPr lang="en-US" dirty="0">
                <a:latin typeface="Segoe UI Emoji" panose="020B0502040204020203" pitchFamily="34" charset="0"/>
                <a:ea typeface="Segoe UI Emoji" panose="020B0502040204020203" pitchFamily="34" charset="0"/>
              </a:rPr>
            </a:br>
            <a:r>
              <a:rPr lang="en-US" dirty="0">
                <a:latin typeface="Segoe UI Emoji" panose="020B0502040204020203" pitchFamily="34" charset="0"/>
                <a:ea typeface="Segoe UI Emoji" panose="020B0502040204020203" pitchFamily="34" charset="0"/>
              </a:rPr>
              <a:t>Project GitHub repo QR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151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🔹 </a:t>
            </a:r>
            <a:r>
              <a:rPr lang="en-US" b="1" dirty="0"/>
              <a:t>What is ADAS? </a:t>
            </a:r>
            <a:endParaRPr lang="en-US" dirty="0"/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47D9BE16-119C-43B2-9AE6-18C4A150C0E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581025" y="2231480"/>
            <a:ext cx="5422900" cy="362535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7AE0D8-D913-EEFF-070B-FFDA7AA095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What is ADAS?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Advanced Driver Assistance Systems (ADAS) enhance vehicle safety by reducing human error.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Uses cameras, sensors, and AI for real-time driving assistance.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Key Features: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Pedestrian Detection, Lane Departure Warning, Traffic Sign Recognition, Automatic Braking, Blind Spot Detection, and Vehicle Direction Detection.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Objective of this Project: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a MATLAB Simulink model for </a:t>
            </a:r>
            <a:r>
              <a:rPr lang="en-US" b="1" dirty="0"/>
              <a:t>Vehicle Direction Detection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Validate and verify it using the </a:t>
            </a:r>
            <a:r>
              <a:rPr lang="en-US" b="1" dirty="0"/>
              <a:t>V-Model approach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13824-45CA-A15D-3C1F-57195A8DE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13048-B4B4-B40D-C446-53581B31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US" dirty="0"/>
              <a:t>🔹 </a:t>
            </a:r>
            <a:r>
              <a:rPr lang="en-US" b="1" dirty="0"/>
              <a:t>System Requirements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E5F19E-EA0F-84EC-3EA0-D6B5784DB4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anchor="ctr"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None/>
              <a:tabLst/>
            </a:pPr>
            <a:r>
              <a:rPr lang="en-US" sz="1500"/>
              <a:t>🔸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</a:rPr>
              <a:t>Requirement 1: Detecting Steering Direction</a:t>
            </a:r>
            <a:endParaRPr kumimoji="0" lang="en-US" altLang="en-US" sz="1500" b="0" i="0" u="none" strike="noStrike" cap="none" normalizeH="0" baseline="0">
              <a:ln>
                <a:noFill/>
              </a:ln>
              <a:effectLst/>
            </a:endParaRPr>
          </a:p>
          <a:p>
            <a:pPr marL="324000" lvl="1" indent="0" defTabSz="914400" eaLnBrk="0" fontAlgn="base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Input: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</a:rPr>
              <a:t>Yaw Rate (Steering_Input_YawRate)</a:t>
            </a:r>
            <a:endParaRPr kumimoji="0" lang="en-US" altLang="en-US" sz="1500" b="0" i="0" u="none" strike="noStrike" cap="none" normalizeH="0" baseline="0">
              <a:ln>
                <a:noFill/>
              </a:ln>
              <a:effectLst/>
            </a:endParaRPr>
          </a:p>
          <a:p>
            <a:pPr marL="324000" lvl="1" indent="0" defTabSz="914400" eaLnBrk="0" fontAlgn="base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Compare with predefined thresholds:</a:t>
            </a:r>
          </a:p>
          <a:p>
            <a:pPr marL="727200" lvl="2" indent="0" defTabSz="914400" eaLnBrk="0" fontAlgn="base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</a:rPr>
              <a:t>Right Turn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if &gt; 30°</a:t>
            </a:r>
          </a:p>
          <a:p>
            <a:pPr marL="727200" lvl="2" indent="0" defTabSz="914400" eaLnBrk="0" fontAlgn="base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</a:rPr>
              <a:t>Left Turn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if &lt; -120°</a:t>
            </a:r>
          </a:p>
          <a:p>
            <a:pPr marL="727200" lvl="2" indent="0" defTabSz="914400" eaLnBrk="0" fontAlgn="base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</a:rPr>
              <a:t>Straight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otherwise</a:t>
            </a:r>
          </a:p>
          <a:p>
            <a:pPr marL="324000" lvl="1" indent="0" defTabSz="914400" eaLnBrk="0" fontAlgn="base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Store result in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</a:rPr>
              <a:t>Turn_Direction_Status</a:t>
            </a:r>
            <a:endParaRPr lang="en-US" altLang="en-US" sz="1500" b="1"/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None/>
              <a:tabLst/>
            </a:pPr>
            <a:r>
              <a:rPr lang="en-US" sz="1500"/>
              <a:t>🔸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</a:rPr>
              <a:t>Requirement 2: Confirming Turn Using Road Signs</a:t>
            </a:r>
          </a:p>
          <a:p>
            <a:pPr marL="324000" lvl="1" indent="0" defTabSz="914400" eaLnBrk="0" fontAlgn="base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Compare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</a:rPr>
              <a:t>Turn_Direction_Status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with road sign data (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</a:rPr>
              <a:t>RoadSign_Input_Camera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)</a:t>
            </a:r>
          </a:p>
          <a:p>
            <a:pPr marL="324000" lvl="1" indent="0" defTabSz="914400" eaLnBrk="0" fontAlgn="base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If they match, confirm direction in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effectLst/>
              </a:rPr>
              <a:t>Direction_Indicator_Output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effectLst/>
              </a:rPr>
              <a:t> (Boolean 1/0)</a:t>
            </a:r>
          </a:p>
        </p:txBody>
      </p:sp>
      <p:pic>
        <p:nvPicPr>
          <p:cNvPr id="11" name="Content Placeholder 4" descr="A car with a red roof&#10;&#10;AI-generated content may be incorrect.">
            <a:extLst>
              <a:ext uri="{FF2B5EF4-FFF2-40B4-BE49-F238E27FC236}">
                <a16:creationId xmlns:a16="http://schemas.microsoft.com/office/drawing/2014/main" id="{D9FB7BC3-7559-2BCE-A838-4FC42E6C0B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/>
        </p:blipFill>
        <p:spPr>
          <a:xfrm>
            <a:off x="6188417" y="2688928"/>
            <a:ext cx="5422392" cy="2711196"/>
          </a:xfrm>
          <a:noFill/>
        </p:spPr>
      </p:pic>
    </p:spTree>
    <p:extLst>
      <p:ext uri="{BB962C8B-B14F-4D97-AF65-F5344CB8AC3E}">
        <p14:creationId xmlns:p14="http://schemas.microsoft.com/office/powerpoint/2010/main" val="1266717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FB9EF7-A7E0-B74A-13D1-5708903DC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03DA0-D704-A785-44A6-272DA14F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US" dirty="0"/>
              <a:t>🔹 </a:t>
            </a:r>
            <a:r>
              <a:rPr lang="en-US" b="1" dirty="0"/>
              <a:t>Simulink Model Architecture</a:t>
            </a:r>
            <a:endParaRPr lang="en-US" dirty="0"/>
          </a:p>
        </p:txBody>
      </p:sp>
      <p:pic>
        <p:nvPicPr>
          <p:cNvPr id="11" name="Content Placeholder 4" descr="A diagram of a diagram of a device&#10;&#10;AI-generated content may be incorrect.">
            <a:extLst>
              <a:ext uri="{FF2B5EF4-FFF2-40B4-BE49-F238E27FC236}">
                <a16:creationId xmlns:a16="http://schemas.microsoft.com/office/drawing/2014/main" id="{DCE45910-2357-5C64-A827-E45CCED90A0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581194" y="2518263"/>
            <a:ext cx="5422390" cy="3052525"/>
          </a:xfr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85361D-9067-088D-258A-D004E3039F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/>
              <a:t>🔸  </a:t>
            </a:r>
            <a:r>
              <a:rPr lang="en-US" b="1" dirty="0"/>
              <a:t>Subsystems: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/>
              <a:t>Steering Direction Detection Subsystem</a:t>
            </a:r>
            <a:r>
              <a:rPr lang="en-US" sz="1800"/>
              <a:t>: Determines turn direction.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/>
              <a:t>Turn Confirmation Subsystem</a:t>
            </a:r>
            <a:r>
              <a:rPr lang="en-US" sz="1800"/>
              <a:t>: Verifies detected turn using road sign input.</a:t>
            </a:r>
          </a:p>
          <a:p>
            <a:pPr marL="0" indent="0">
              <a:buNone/>
            </a:pPr>
            <a:r>
              <a:rPr lang="en-US"/>
              <a:t>🔸 </a:t>
            </a:r>
            <a:r>
              <a:rPr lang="en-US" b="1" dirty="0"/>
              <a:t>Block Diagram Representation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the Simulink Model is shown in the picture.</a:t>
            </a:r>
          </a:p>
        </p:txBody>
      </p:sp>
    </p:spTree>
    <p:extLst>
      <p:ext uri="{BB962C8B-B14F-4D97-AF65-F5344CB8AC3E}">
        <p14:creationId xmlns:p14="http://schemas.microsoft.com/office/powerpoint/2010/main" val="2869391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63B676-02B1-FA5D-E257-930C9CF75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D2477AE-787B-84F9-17F9-B7070ABE2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A277E5-4641-6DE5-200F-F5CFF9DBCA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3333" r="33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7876E8BA-058C-0388-B0A3-360E8E0B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7447A32-BFAA-0067-2C09-FE5FB3108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76989FF-8F7D-9FC0-1A11-C857AEB503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4664FFC-AE28-D075-B824-9E1C8C0008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1DE70B5-9793-7052-53EC-DC927A8E5D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FBFB8F-C813-F597-86BD-0A51E94A8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Model-BASED Design (MBD)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13F694-5C7B-C997-72FF-F288F8C00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6717" y="5747262"/>
            <a:ext cx="10993546" cy="363283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2000" dirty="0">
                <a:solidFill>
                  <a:srgbClr val="7CEBFF"/>
                </a:solidFill>
              </a:rPr>
              <a:t>PART II:  V-Model Approach in ADAS Development</a:t>
            </a:r>
          </a:p>
        </p:txBody>
      </p:sp>
    </p:spTree>
    <p:extLst>
      <p:ext uri="{BB962C8B-B14F-4D97-AF65-F5344CB8AC3E}">
        <p14:creationId xmlns:p14="http://schemas.microsoft.com/office/powerpoint/2010/main" val="416903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A717EF-1C65-C44E-6F28-3D3346E26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CB344-56BC-8A3E-B08F-BFC23E6E5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400" dirty="0"/>
              <a:t>🚀 </a:t>
            </a:r>
            <a:r>
              <a:rPr lang="en-US" sz="2400" b="1" dirty="0"/>
              <a:t>V-Model Approach in ADAS Development</a:t>
            </a:r>
            <a:endParaRPr lang="en-US" sz="3600" dirty="0">
              <a:solidFill>
                <a:srgbClr val="FFFEFF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3425927-64DD-AF7A-F3A0-9C3181AE4B5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🔎 The </a:t>
            </a:r>
            <a:r>
              <a:rPr lang="en-US" b="1" dirty="0"/>
              <a:t>Model-Based Design (MBD) Process</a:t>
            </a:r>
            <a:r>
              <a:rPr lang="en-US" dirty="0"/>
              <a:t> follows a structured approach to </a:t>
            </a:r>
            <a:r>
              <a:rPr lang="en-US" b="1" dirty="0"/>
              <a:t>develop, simulate, test, and deploy</a:t>
            </a:r>
            <a:r>
              <a:rPr lang="en-US" dirty="0"/>
              <a:t> control systems, ensuring efficiency and reliability.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One of the most powerful methodologies in MBD is the </a:t>
            </a:r>
            <a:r>
              <a:rPr lang="en-US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V-Model</a:t>
            </a:r>
            <a:r>
              <a:rPr lang="en-US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But why is it so important? 🤔</a:t>
            </a:r>
          </a:p>
          <a:p>
            <a:endParaRPr lang="en-US" dirty="0"/>
          </a:p>
        </p:txBody>
      </p:sp>
      <p:pic>
        <p:nvPicPr>
          <p:cNvPr id="1026" name="Picture 2" descr="Maximizing the benefits of Model-Based Design through early ...">
            <a:extLst>
              <a:ext uri="{FF2B5EF4-FFF2-40B4-BE49-F238E27FC236}">
                <a16:creationId xmlns:a16="http://schemas.microsoft.com/office/drawing/2014/main" id="{6CFD27EC-F5A1-8F76-9348-D0F2AF35081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8075" y="2244825"/>
            <a:ext cx="5422900" cy="359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825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DF21EE-8101-C28A-89A6-975F709A1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A1954-DA67-5704-6FFF-2B9052D3B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🚀 </a:t>
            </a:r>
            <a:r>
              <a:rPr lang="en-US" sz="2800" b="1" dirty="0"/>
              <a:t>V-Model Approach in ADAS Development</a:t>
            </a:r>
            <a:endParaRPr lang="en-US" dirty="0"/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6CE13C07-C535-67E8-7735-73DEE4157A9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6187909" y="2231480"/>
            <a:ext cx="5422900" cy="362535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B66098-DABE-B212-091E-777715D001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025" y="2231480"/>
            <a:ext cx="5606884" cy="36330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🔻 </a:t>
            </a:r>
            <a:r>
              <a:rPr lang="en-US" sz="2000" b="1" dirty="0"/>
              <a:t>Left Side – System Design &amp; Decomposition</a:t>
            </a:r>
            <a:br>
              <a:rPr lang="en-US" sz="2000" dirty="0"/>
            </a:br>
            <a:r>
              <a:rPr lang="en-US" sz="2000" dirty="0"/>
              <a:t>1️⃣ </a:t>
            </a:r>
            <a:r>
              <a:rPr lang="en-US" sz="2000" b="1" dirty="0"/>
              <a:t>Requirements Definition</a:t>
            </a:r>
            <a:r>
              <a:rPr lang="en-US" sz="2000" dirty="0"/>
              <a:t> (System-level specs &amp; constraints)</a:t>
            </a:r>
            <a:br>
              <a:rPr lang="en-US" sz="2000" dirty="0"/>
            </a:br>
            <a:r>
              <a:rPr lang="en-US" sz="2000" dirty="0"/>
              <a:t>2️⃣ </a:t>
            </a:r>
            <a:r>
              <a:rPr lang="en-US" sz="2000" b="1" dirty="0"/>
              <a:t>System Design</a:t>
            </a:r>
            <a:r>
              <a:rPr lang="en-US" sz="2000" dirty="0"/>
              <a:t> (Defining high-level architecture)</a:t>
            </a:r>
            <a:br>
              <a:rPr lang="en-US" sz="2000" dirty="0"/>
            </a:br>
            <a:r>
              <a:rPr lang="en-US" sz="2000" dirty="0"/>
              <a:t>3️⃣ </a:t>
            </a:r>
            <a:r>
              <a:rPr lang="en-US" sz="2000" b="1" dirty="0"/>
              <a:t>Modeling &amp; Simulation (MIL)</a:t>
            </a:r>
            <a:r>
              <a:rPr lang="en-US" sz="2000" dirty="0"/>
              <a:t> (Building Simulink models)</a:t>
            </a:r>
            <a:br>
              <a:rPr lang="en-US" sz="2000" dirty="0"/>
            </a:br>
            <a:r>
              <a:rPr lang="en-US" sz="2000" dirty="0"/>
              <a:t>4️⃣ </a:t>
            </a:r>
            <a:r>
              <a:rPr lang="en-US" sz="2000" b="1" dirty="0"/>
              <a:t>Code Generation &amp; Integration</a:t>
            </a:r>
            <a:r>
              <a:rPr lang="en-US" sz="2000" dirty="0"/>
              <a:t> (Automatic Embedded C code from models)</a:t>
            </a:r>
          </a:p>
        </p:txBody>
      </p:sp>
    </p:spTree>
    <p:extLst>
      <p:ext uri="{BB962C8B-B14F-4D97-AF65-F5344CB8AC3E}">
        <p14:creationId xmlns:p14="http://schemas.microsoft.com/office/powerpoint/2010/main" val="641840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F96C3-B87A-42F2-99D2-B9F97306D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5695D-4486-E349-28A1-5369456A4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🚀 </a:t>
            </a:r>
            <a:r>
              <a:rPr lang="en-US" sz="2800" b="1" dirty="0"/>
              <a:t>V-Model Approach in ADAS Development</a:t>
            </a:r>
            <a:endParaRPr lang="en-US" dirty="0"/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6A7A5B93-C330-6923-807B-733E7FADE0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581025" y="2231480"/>
            <a:ext cx="5422900" cy="362535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06E09-608F-D53F-C2EA-9952CE6B80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🔺 </a:t>
            </a:r>
            <a:r>
              <a:rPr lang="en-US" sz="2400" b="1" dirty="0"/>
              <a:t>Right Side – Testing &amp; Validation</a:t>
            </a:r>
            <a:br>
              <a:rPr lang="en-US" sz="2400" dirty="0"/>
            </a:br>
            <a:r>
              <a:rPr lang="en-US" sz="2400" dirty="0"/>
              <a:t>5️⃣ </a:t>
            </a:r>
            <a:r>
              <a:rPr lang="en-US" sz="2400" b="1" dirty="0"/>
              <a:t>Unit Testing (SIL)</a:t>
            </a:r>
            <a:r>
              <a:rPr lang="en-US" sz="2400" dirty="0"/>
              <a:t> (Verifying small components)</a:t>
            </a:r>
            <a:br>
              <a:rPr lang="en-US" sz="2400" dirty="0"/>
            </a:br>
            <a:r>
              <a:rPr lang="en-US" sz="2400" dirty="0"/>
              <a:t>6️⃣ </a:t>
            </a:r>
            <a:r>
              <a:rPr lang="en-US" sz="2400" b="1" dirty="0"/>
              <a:t>Integration Testing</a:t>
            </a:r>
            <a:r>
              <a:rPr lang="en-US" sz="2400" dirty="0"/>
              <a:t> (Ensuring modules work together)</a:t>
            </a:r>
            <a:br>
              <a:rPr lang="en-US" sz="2400" dirty="0"/>
            </a:br>
            <a:r>
              <a:rPr lang="en-US" sz="2400" dirty="0"/>
              <a:t>7️⃣ </a:t>
            </a:r>
            <a:r>
              <a:rPr lang="en-US" sz="2400" b="1" dirty="0"/>
              <a:t>Hardware-in-the-Loop (HIL) Testing</a:t>
            </a:r>
            <a:r>
              <a:rPr lang="en-US" sz="2400" dirty="0"/>
              <a:t> (Validating on real hardware)</a:t>
            </a:r>
            <a:br>
              <a:rPr lang="en-US" sz="2400" dirty="0"/>
            </a:br>
            <a:r>
              <a:rPr lang="en-US" sz="2400" dirty="0"/>
              <a:t>8️⃣ </a:t>
            </a:r>
            <a:r>
              <a:rPr lang="en-US" sz="2400" b="1" dirty="0"/>
              <a:t>System Validation</a:t>
            </a:r>
            <a:r>
              <a:rPr lang="en-US" sz="2400" dirty="0"/>
              <a:t> (Final validation before deployment)</a:t>
            </a:r>
          </a:p>
        </p:txBody>
      </p:sp>
    </p:spTree>
    <p:extLst>
      <p:ext uri="{BB962C8B-B14F-4D97-AF65-F5344CB8AC3E}">
        <p14:creationId xmlns:p14="http://schemas.microsoft.com/office/powerpoint/2010/main" val="2515986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E358ED-486C-F052-A593-EFD424114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7A1ADFA-AE14-A4B4-A119-EFAE510616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E9440B-C811-ABF8-D7E2-6F9D14E1BD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44" b="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22E212BB-FA4C-15B3-42E2-3C7E62DC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85A0691-77E4-1E6C-A06D-8C5CEBE80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1841A74-0FE9-888A-DA78-E33F6588AF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7047000-B639-CAE3-D789-BF7EE0775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F0CB39F8-3411-7F2F-5428-B0DA53BA69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6D2BA-EB64-439B-E41A-EDD853719D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Model-BASED Design (MBD)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90B08F-4D25-C63A-F0F0-4756FEC7D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6717" y="5747262"/>
            <a:ext cx="10993546" cy="363283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2000" dirty="0">
                <a:solidFill>
                  <a:srgbClr val="7CEBFF"/>
                </a:solidFill>
              </a:rPr>
              <a:t>PART III: ADAS SYSTEM Modeling and Testing</a:t>
            </a:r>
          </a:p>
        </p:txBody>
      </p:sp>
    </p:spTree>
    <p:extLst>
      <p:ext uri="{BB962C8B-B14F-4D97-AF65-F5344CB8AC3E}">
        <p14:creationId xmlns:p14="http://schemas.microsoft.com/office/powerpoint/2010/main" val="373333968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08D75CB0-AD9B-4834-8559-901094BB0AB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91575F-4C21-47C4-8D13-EB9BE66B536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42D3C2F-55A5-48C0-9D5A-95C7FF0389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2209EB-3212-4116-B574-D1F56C7C49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264</TotalTime>
  <Words>1040</Words>
  <Application>Microsoft Office PowerPoint</Application>
  <PresentationFormat>Widescreen</PresentationFormat>
  <Paragraphs>148</Paragraphs>
  <Slides>17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Gill Sans MT</vt:lpstr>
      <vt:lpstr>Segoe UI Emoji</vt:lpstr>
      <vt:lpstr>Wingdings 2</vt:lpstr>
      <vt:lpstr>Custom</vt:lpstr>
      <vt:lpstr>Model-BASED Design (MBD)</vt:lpstr>
      <vt:lpstr>🔹 What is ADAS? </vt:lpstr>
      <vt:lpstr>🔹 System Requirements</vt:lpstr>
      <vt:lpstr>🔹 Simulink Model Architecture</vt:lpstr>
      <vt:lpstr>Model-BASED Design (MBD)</vt:lpstr>
      <vt:lpstr>🚀 V-Model Approach in ADAS Development</vt:lpstr>
      <vt:lpstr>🚀 V-Model Approach in ADAS Development</vt:lpstr>
      <vt:lpstr>🚀 V-Model Approach in ADAS Development</vt:lpstr>
      <vt:lpstr>Model-BASED Design (MBD)</vt:lpstr>
      <vt:lpstr>System Modeling with MATLAB Simulink</vt:lpstr>
      <vt:lpstr>System Modeling with MATLAB Simulink</vt:lpstr>
      <vt:lpstr>🧪 Model-in-the-Loop (MIL) Testing:</vt:lpstr>
      <vt:lpstr>🧪 Model-in-the-Loop (MIL) Testing:</vt:lpstr>
      <vt:lpstr>🧪 Model-in-the-Loop (MIL) Testing:</vt:lpstr>
      <vt:lpstr>💻 Software-in-the-Loop (SIL) Testing:</vt:lpstr>
      <vt:lpstr>💻 Software-in-the-Loop (SIL) Testing:</vt:lpstr>
      <vt:lpstr>Thank YOU 😇🤗🌹  Project GitHub repo QR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أحمد محسن الو اليزيد عطية</dc:creator>
  <cp:lastModifiedBy>أحمد محسن الو اليزيد عطية</cp:lastModifiedBy>
  <cp:revision>25</cp:revision>
  <dcterms:created xsi:type="dcterms:W3CDTF">2025-03-09T19:56:24Z</dcterms:created>
  <dcterms:modified xsi:type="dcterms:W3CDTF">2025-03-25T21:33:44Z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